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4" r:id="rId3"/>
    <p:sldId id="303" r:id="rId4"/>
    <p:sldId id="305" r:id="rId5"/>
    <p:sldId id="311" r:id="rId6"/>
    <p:sldId id="312" r:id="rId7"/>
    <p:sldId id="314" r:id="rId8"/>
    <p:sldId id="306" r:id="rId9"/>
    <p:sldId id="313" r:id="rId10"/>
    <p:sldId id="315" r:id="rId11"/>
    <p:sldId id="316" r:id="rId12"/>
    <p:sldId id="317" r:id="rId13"/>
  </p:sldIdLst>
  <p:sldSz cx="9144000" cy="6858000" type="screen4x3"/>
  <p:notesSz cx="6623050" cy="981075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99FF99"/>
    <a:srgbClr val="FF3300"/>
    <a:srgbClr val="0033CC"/>
    <a:srgbClr val="FFFFCC"/>
    <a:srgbClr val="FFFF66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711" autoAdjust="0"/>
  </p:normalViewPr>
  <p:slideViewPr>
    <p:cSldViewPr>
      <p:cViewPr varScale="1">
        <p:scale>
          <a:sx n="68" d="100"/>
          <a:sy n="68" d="100"/>
        </p:scale>
        <p:origin x="-9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1263" y="0"/>
            <a:ext cx="28702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8625"/>
            <a:ext cx="28702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1263" y="9318625"/>
            <a:ext cx="28702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D281623-C786-4AF3-A252-B784F4DDFE7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020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51263" y="0"/>
            <a:ext cx="2870200" cy="4905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C4C56A1-BD00-4B4E-91F0-838E67749FEE}" type="datetimeFigureOut">
              <a:rPr lang="el-GR"/>
              <a:pPr>
                <a:defRPr/>
              </a:pPr>
              <a:t>9/12/2019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0425" y="736600"/>
            <a:ext cx="4902200" cy="3678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1988" y="4660900"/>
            <a:ext cx="5299075" cy="44148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l-G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18625"/>
            <a:ext cx="287020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51263" y="9318625"/>
            <a:ext cx="2870200" cy="4905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7D7BEFC-FD22-4B3B-8F3B-C1C41A85D5D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0B20D74-0180-4111-B5E0-A551AFA08278}" type="slidenum">
              <a:rPr lang="el-GR" smtClean="0"/>
              <a:pPr/>
              <a:t>8</a:t>
            </a:fld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3792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/>
            </a:lvl1pPr>
          </a:lstStyle>
          <a:p>
            <a:r>
              <a:rPr lang="nl-NL"/>
              <a:t>Klik om het opmaakprofiel te bewerken</a:t>
            </a:r>
          </a:p>
        </p:txBody>
      </p:sp>
      <p:sp>
        <p:nvSpPr>
          <p:cNvPr id="3792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CBB9E-5C1C-42F9-96E5-27810C4E432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D5DD3-7C1D-4AD8-9D7E-9085A21FC03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77083-BEC6-4CA3-95FE-7FF418FC6E9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50123D-F45D-4AFB-BB35-711C632FA72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2ADF06-DC7C-4E01-AAAD-DC113F1F2A5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4F9FD-895C-4881-8F80-1A1EAF01A6C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DD16A-EBE7-4830-977C-0315F5AC5DE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0FEB89-C39C-4A6D-8D06-F86B2E35F34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25D24-019D-4F53-8411-E6A968A087F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CDDB3-C6D1-4B4F-8935-B6FA81B8CA7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66D9C-6EF1-4C75-82E2-2FFB86FB06D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28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36867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68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69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36871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72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73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74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75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76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77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78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79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80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81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82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83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</p:grpSp>
        <p:sp>
          <p:nvSpPr>
            <p:cNvPr id="36884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85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86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87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88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89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90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91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92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93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894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36896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97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98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899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  <p:sp>
            <p:nvSpPr>
              <p:cNvPr id="36900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l-GR"/>
              </a:p>
            </p:txBody>
          </p:sp>
        </p:grpSp>
        <p:sp>
          <p:nvSpPr>
            <p:cNvPr id="3690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  <p:sp>
          <p:nvSpPr>
            <p:cNvPr id="3690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l-GR"/>
            </a:p>
          </p:txBody>
        </p:sp>
      </p:grpSp>
      <p:sp>
        <p:nvSpPr>
          <p:cNvPr id="36903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36904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6905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6906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98890847-B2AF-42C1-A480-040B1B93E26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  <p:sp>
        <p:nvSpPr>
          <p:cNvPr id="36907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Argyris\Desktop\Katad_Tourismos\Macrobenthos.wmv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36525" y="260350"/>
            <a:ext cx="8855075" cy="606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  <a:t>HELLENIC CENTRE FOR MARINE RESEARCH</a:t>
            </a:r>
          </a:p>
          <a:p>
            <a:pPr algn="ctr">
              <a:defRPr/>
            </a:pP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  <a:t>Diving routes in the light of marine biology</a:t>
            </a:r>
            <a:endParaRPr lang="el-GR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endParaRPr lang="en-US" sz="4800" b="1" dirty="0">
              <a:latin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600" b="1" dirty="0">
                <a:latin typeface="Calibri" pitchFamily="34" charset="0"/>
                <a:cs typeface="Times New Roman" pitchFamily="18" charset="0"/>
              </a:rPr>
              <a:t>Argyris Kapantagakis</a:t>
            </a:r>
          </a:p>
          <a:p>
            <a:pPr algn="ctr">
              <a:defRPr/>
            </a:pPr>
            <a:endParaRPr lang="en-US" sz="800" b="1" dirty="0">
              <a:latin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600" dirty="0">
                <a:latin typeface="Calibri" pitchFamily="34" charset="0"/>
              </a:rPr>
              <a:t>Institute of Marine Biological Resources, Hellenic Centre for Marine Research</a:t>
            </a:r>
            <a:endParaRPr lang="el-GR" sz="3600" dirty="0">
              <a:latin typeface="Calibri" pitchFamily="34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44525" y="1343025"/>
            <a:ext cx="8201025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  <a:defRPr/>
            </a:pPr>
            <a:endParaRPr lang="en-US" sz="800" b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2800" b="1" u="sng" dirty="0">
                <a:solidFill>
                  <a:srgbClr val="FFFF00"/>
                </a:solidFill>
                <a:latin typeface="Calibri" pitchFamily="34" charset="0"/>
              </a:rPr>
              <a:t>Climate change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Show the impact of increase of temperature in the Mediterranean</a:t>
            </a:r>
          </a:p>
          <a:p>
            <a:pPr marL="358775" indent="-358775">
              <a:defRPr/>
            </a:pPr>
            <a:endParaRPr lang="en-US" sz="800" b="1" dirty="0">
              <a:latin typeface="Calibri" pitchFamily="34" charset="0"/>
            </a:endParaRP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Show the invasive alien species </a:t>
            </a: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dirty="0">
              <a:latin typeface="Calibri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44525" y="3738563"/>
            <a:ext cx="8201025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  <a:defRPr/>
            </a:pPr>
            <a:endParaRPr lang="en-US" sz="800" b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2800" b="1" u="sng" dirty="0">
                <a:solidFill>
                  <a:srgbClr val="FFFF00"/>
                </a:solidFill>
                <a:latin typeface="Calibri" pitchFamily="34" charset="0"/>
              </a:rPr>
              <a:t>Pesca gastronomy</a:t>
            </a:r>
          </a:p>
          <a:p>
            <a:pPr marL="358775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Trophic values</a:t>
            </a:r>
          </a:p>
          <a:p>
            <a:pPr marL="358775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Taste</a:t>
            </a:r>
          </a:p>
          <a:p>
            <a:pPr marL="358775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Local seafood culinary culture</a:t>
            </a:r>
          </a:p>
          <a:p>
            <a:pPr marL="358775" indent="-358775">
              <a:spcAft>
                <a:spcPts val="600"/>
              </a:spcAft>
              <a:buFontTx/>
              <a:buChar char="•"/>
              <a:defRPr/>
            </a:pPr>
            <a:endParaRPr lang="en-US" sz="400" b="1" i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i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dirty="0">
              <a:latin typeface="Calibri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976563" y="282575"/>
            <a:ext cx="3543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Were to focus on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292225" y="1009650"/>
            <a:ext cx="6880225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2800" b="1" u="sng" dirty="0">
                <a:solidFill>
                  <a:srgbClr val="FFFF00"/>
                </a:solidFill>
                <a:latin typeface="Calibri" pitchFamily="34" charset="0"/>
              </a:rPr>
              <a:t>Knowledge</a:t>
            </a:r>
          </a:p>
          <a:p>
            <a:pPr marL="806450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Organized (certified) diving centers</a:t>
            </a:r>
          </a:p>
          <a:p>
            <a:pPr marL="806450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Scientific divers </a:t>
            </a:r>
          </a:p>
          <a:p>
            <a:pPr marL="806450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Ichthyologists with diving expertise </a:t>
            </a:r>
          </a:p>
          <a:p>
            <a:pPr marL="358775" indent="-358775">
              <a:buFontTx/>
              <a:buChar char="•"/>
              <a:defRPr/>
            </a:pPr>
            <a:endParaRPr lang="en-US" sz="800" b="1" dirty="0">
              <a:latin typeface="Calibri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009900" y="282575"/>
            <a:ext cx="3444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Service provision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292225" y="3267075"/>
            <a:ext cx="688022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2800" b="1" u="sng" dirty="0">
                <a:solidFill>
                  <a:srgbClr val="FFFF00"/>
                </a:solidFill>
                <a:latin typeface="Calibri" pitchFamily="34" charset="0"/>
              </a:rPr>
              <a:t>Shore support</a:t>
            </a:r>
          </a:p>
          <a:p>
            <a:pPr marL="806450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Organized diving seminars</a:t>
            </a:r>
          </a:p>
          <a:p>
            <a:pPr marL="806450" indent="-358775">
              <a:spcAft>
                <a:spcPts val="600"/>
              </a:spcAft>
              <a:buFontTx/>
              <a:buChar char="•"/>
              <a:defRPr/>
            </a:pPr>
            <a:r>
              <a:rPr lang="en-GB" sz="2800" b="1" dirty="0">
                <a:latin typeface="Calibri" pitchFamily="34" charset="0"/>
              </a:rPr>
              <a:t>Knowledge brokerage seminars</a:t>
            </a:r>
            <a:endParaRPr lang="en-US" sz="2800" b="1" dirty="0">
              <a:latin typeface="Calibri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292225" y="4916488"/>
            <a:ext cx="6880225" cy="153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fr-FR" sz="2800" b="1" u="sng" dirty="0">
                <a:solidFill>
                  <a:srgbClr val="FFFF00"/>
                </a:solidFill>
                <a:latin typeface="Calibri" pitchFamily="34" charset="0"/>
              </a:rPr>
              <a:t>Après plongée</a:t>
            </a:r>
            <a:endParaRPr lang="en-US" sz="2800" b="1" u="sng" dirty="0">
              <a:solidFill>
                <a:srgbClr val="FFFF00"/>
              </a:solidFill>
              <a:latin typeface="Calibri" pitchFamily="34" charset="0"/>
            </a:endParaRPr>
          </a:p>
          <a:p>
            <a:pPr marL="806450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Marine biology in practice</a:t>
            </a:r>
          </a:p>
          <a:p>
            <a:pPr marL="806450" indent="-358775">
              <a:spcAft>
                <a:spcPts val="600"/>
              </a:spcAft>
              <a:buFontTx/>
              <a:buChar char="•"/>
              <a:defRPr/>
            </a:pPr>
            <a:r>
              <a:rPr lang="en-GB" sz="2800" b="1" dirty="0">
                <a:latin typeface="Calibri" pitchFamily="34" charset="0"/>
              </a:rPr>
              <a:t>Socialization activities</a:t>
            </a:r>
            <a:endParaRPr lang="en-US" sz="28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107950" y="2133600"/>
            <a:ext cx="8855075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48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Times New Roman" pitchFamily="18" charset="0"/>
            </a:endParaRPr>
          </a:p>
          <a:p>
            <a:pPr algn="ctr">
              <a:defRPr/>
            </a:pPr>
            <a:r>
              <a:rPr lang="el-GR" sz="9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Times New Roman" pitchFamily="18" charset="0"/>
              </a:rPr>
              <a:t>Ευχαριστώ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3"/>
          <p:cNvSpPr txBox="1">
            <a:spLocks noChangeArrowheads="1"/>
          </p:cNvSpPr>
          <p:nvPr/>
        </p:nvSpPr>
        <p:spPr bwMode="auto">
          <a:xfrm>
            <a:off x="565150" y="1341438"/>
            <a:ext cx="8027988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4988" indent="-534988">
              <a:buFontTx/>
              <a:buChar char="•"/>
              <a:tabLst>
                <a:tab pos="534988" algn="l"/>
              </a:tabLst>
            </a:pPr>
            <a:r>
              <a:rPr lang="en-US" sz="3600" b="1">
                <a:latin typeface="Calibri" pitchFamily="34" charset="0"/>
              </a:rPr>
              <a:t>Marine mammals/birds observations</a:t>
            </a:r>
          </a:p>
          <a:p>
            <a:pPr marL="534988" indent="-534988">
              <a:tabLst>
                <a:tab pos="534988" algn="l"/>
              </a:tabLst>
            </a:pPr>
            <a:endParaRPr lang="en-US" sz="3600" b="1">
              <a:latin typeface="Calibri" pitchFamily="34" charset="0"/>
            </a:endParaRPr>
          </a:p>
          <a:p>
            <a:pPr marL="534988" indent="-534988">
              <a:buFontTx/>
              <a:buChar char="•"/>
              <a:tabLst>
                <a:tab pos="534988" algn="l"/>
              </a:tabLst>
            </a:pPr>
            <a:r>
              <a:rPr lang="en-US" sz="3600" b="1">
                <a:latin typeface="Calibri" pitchFamily="34" charset="0"/>
              </a:rPr>
              <a:t>Fishing tourism</a:t>
            </a:r>
          </a:p>
          <a:p>
            <a:pPr marL="534988" indent="-534988">
              <a:tabLst>
                <a:tab pos="534988" algn="l"/>
              </a:tabLst>
            </a:pPr>
            <a:endParaRPr lang="en-US" sz="3600" b="1">
              <a:latin typeface="Calibri" pitchFamily="34" charset="0"/>
            </a:endParaRPr>
          </a:p>
          <a:p>
            <a:pPr marL="534988" indent="-534988">
              <a:buFontTx/>
              <a:buChar char="•"/>
              <a:tabLst>
                <a:tab pos="534988" algn="l"/>
              </a:tabLst>
            </a:pPr>
            <a:r>
              <a:rPr lang="en-US" sz="3600" b="1">
                <a:latin typeface="Calibri" pitchFamily="34" charset="0"/>
              </a:rPr>
              <a:t>Diving / Snorkeling</a:t>
            </a:r>
          </a:p>
          <a:p>
            <a:pPr marL="534988" indent="-534988" algn="ctr">
              <a:tabLst>
                <a:tab pos="534988" algn="l"/>
              </a:tabLst>
            </a:pPr>
            <a:endParaRPr lang="el-GR" sz="2000" b="1">
              <a:latin typeface="Calibri" pitchFamily="34" charset="0"/>
            </a:endParaRP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728788" y="282575"/>
            <a:ext cx="5448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Coastal Alternative Tourism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323850" y="1341438"/>
            <a:ext cx="8351838" cy="273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  <a:defRPr/>
            </a:pPr>
            <a:endParaRPr lang="en-US" sz="800" b="1" dirty="0">
              <a:solidFill>
                <a:srgbClr val="FFFF00"/>
              </a:solidFill>
            </a:endParaRPr>
          </a:p>
          <a:p>
            <a:pPr marL="715963" indent="-450850">
              <a:buFontTx/>
              <a:buChar char="•"/>
              <a:tabLst>
                <a:tab pos="715963" algn="l"/>
              </a:tabLst>
              <a:defRPr/>
            </a:pPr>
            <a:r>
              <a:rPr lang="en-US" sz="2800" b="1" dirty="0">
                <a:latin typeface="Calibri" pitchFamily="34" charset="0"/>
              </a:rPr>
              <a:t>Law 4582/2018 – Article 12 (Marine tourism)</a:t>
            </a:r>
          </a:p>
          <a:p>
            <a:pPr marL="715963" indent="1588">
              <a:tabLst>
                <a:tab pos="715963" algn="l"/>
              </a:tabLst>
              <a:defRPr/>
            </a:pPr>
            <a:r>
              <a:rPr lang="en-US" sz="2800" b="1" dirty="0">
                <a:latin typeface="Calibri" pitchFamily="34" charset="0"/>
              </a:rPr>
              <a:t>Paragraph 5 (Diving tourism)</a:t>
            </a:r>
            <a:r>
              <a:rPr lang="en-US" sz="2800" b="1" dirty="0"/>
              <a:t> </a:t>
            </a:r>
          </a:p>
          <a:p>
            <a:pPr>
              <a:defRPr/>
            </a:pPr>
            <a:endParaRPr lang="el-GR" sz="800" dirty="0"/>
          </a:p>
          <a:p>
            <a:pPr marL="715963" indent="-450850">
              <a:buFontTx/>
              <a:buChar char="•"/>
              <a:tabLst>
                <a:tab pos="715963" algn="l"/>
              </a:tabLst>
              <a:defRPr/>
            </a:pPr>
            <a:endParaRPr lang="en-US" sz="800" b="1" dirty="0"/>
          </a:p>
          <a:p>
            <a:pPr marL="715963" indent="-450850">
              <a:buFontTx/>
              <a:buChar char="•"/>
              <a:tabLst>
                <a:tab pos="715963" algn="l"/>
              </a:tabLst>
              <a:defRPr/>
            </a:pPr>
            <a:r>
              <a:rPr lang="en-US" sz="2800" b="1" dirty="0">
                <a:latin typeface="Calibri" pitchFamily="34" charset="0"/>
              </a:rPr>
              <a:t>Law 3409/2005 Diving activities. Introduces the </a:t>
            </a:r>
            <a:r>
              <a:rPr lang="en-GB" sz="2800" b="1" dirty="0">
                <a:latin typeface="Calibri" pitchFamily="34" charset="0"/>
              </a:rPr>
              <a:t>National Leisure Diving Standards which establishes rules to improve diving safety</a:t>
            </a:r>
            <a:r>
              <a:rPr lang="en-GB" sz="2800" dirty="0"/>
              <a:t>.</a:t>
            </a:r>
            <a:endParaRPr lang="en-US" sz="2800" b="1" dirty="0"/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dirty="0"/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2765425" y="282575"/>
            <a:ext cx="33750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Legal framework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23850" y="1008063"/>
            <a:ext cx="86598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</a:pPr>
            <a:r>
              <a:rPr lang="en-US" sz="2800" b="1">
                <a:solidFill>
                  <a:srgbClr val="FFFF00"/>
                </a:solidFill>
                <a:latin typeface="Calibri" pitchFamily="34" charset="0"/>
              </a:rPr>
              <a:t>European coastal and Marine Tourism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930400" y="282575"/>
            <a:ext cx="50450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The European framework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sp>
        <p:nvSpPr>
          <p:cNvPr id="6148" name="Text Box 2"/>
          <p:cNvSpPr txBox="1">
            <a:spLocks noChangeArrowheads="1"/>
          </p:cNvSpPr>
          <p:nvPr/>
        </p:nvSpPr>
        <p:spPr bwMode="auto">
          <a:xfrm>
            <a:off x="225425" y="1422400"/>
            <a:ext cx="8659813" cy="2262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</a:pPr>
            <a:endParaRPr lang="en-US" sz="800" b="1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 algn="ctr">
              <a:spcAft>
                <a:spcPts val="600"/>
              </a:spcAft>
              <a:tabLst>
                <a:tab pos="715963" algn="l"/>
              </a:tabLst>
            </a:pPr>
            <a:r>
              <a:rPr lang="en-US" sz="2800" b="1" u="sng">
                <a:solidFill>
                  <a:srgbClr val="FFFF00"/>
                </a:solidFill>
                <a:latin typeface="Calibri" pitchFamily="34" charset="0"/>
              </a:rPr>
              <a:t>Facts</a:t>
            </a: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Contributes the 1/3  of the total EU marine revenues</a:t>
            </a:r>
          </a:p>
          <a:p>
            <a:pPr marL="715963" indent="-450850">
              <a:tabLst>
                <a:tab pos="715963" algn="l"/>
              </a:tabLst>
            </a:pPr>
            <a:endParaRPr lang="en-US" sz="800" b="1">
              <a:latin typeface="Calibri" pitchFamily="34" charset="0"/>
            </a:endParaRP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Offers  3,2 mln jobs</a:t>
            </a: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Creates 183 bln € in added value</a:t>
            </a:r>
          </a:p>
          <a:p>
            <a:pPr marL="715963" indent="-450850">
              <a:tabLst>
                <a:tab pos="715963" algn="l"/>
              </a:tabLst>
            </a:pPr>
            <a:endParaRPr lang="en-US" sz="800" b="1">
              <a:latin typeface="Calibri" pitchFamily="34" charset="0"/>
            </a:endParaRPr>
          </a:p>
        </p:txBody>
      </p:sp>
      <p:sp>
        <p:nvSpPr>
          <p:cNvPr id="6149" name="Text Box 2"/>
          <p:cNvSpPr txBox="1">
            <a:spLocks noChangeArrowheads="1"/>
          </p:cNvSpPr>
          <p:nvPr/>
        </p:nvSpPr>
        <p:spPr bwMode="auto">
          <a:xfrm>
            <a:off x="225425" y="3575050"/>
            <a:ext cx="8659813" cy="343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</a:pPr>
            <a:endParaRPr lang="en-US" sz="800" b="1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 algn="ctr">
              <a:spcAft>
                <a:spcPts val="600"/>
              </a:spcAft>
              <a:tabLst>
                <a:tab pos="715963" algn="l"/>
              </a:tabLst>
            </a:pPr>
            <a:r>
              <a:rPr lang="en-US" sz="2800" b="1" u="sng">
                <a:solidFill>
                  <a:srgbClr val="FFFF00"/>
                </a:solidFill>
                <a:latin typeface="Calibri" pitchFamily="34" charset="0"/>
              </a:rPr>
              <a:t>Policy in the Blue Growth framework</a:t>
            </a: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Horizon 2020 – Program COSME</a:t>
            </a:r>
          </a:p>
          <a:p>
            <a:pPr marL="715963" indent="-450850">
              <a:tabLst>
                <a:tab pos="715963" algn="l"/>
              </a:tabLst>
            </a:pPr>
            <a:endParaRPr lang="en-US" sz="800" b="1">
              <a:latin typeface="Calibri" pitchFamily="34" charset="0"/>
            </a:endParaRP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Creative Europe</a:t>
            </a: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Erasmus +</a:t>
            </a: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Life</a:t>
            </a:r>
          </a:p>
          <a:p>
            <a:pPr marL="715963" indent="-450850">
              <a:tabLst>
                <a:tab pos="715963" algn="l"/>
              </a:tabLst>
            </a:pPr>
            <a:endParaRPr lang="en-US" sz="400" b="1" i="1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>
              <a:tabLst>
                <a:tab pos="715963" algn="l"/>
              </a:tabLst>
            </a:pPr>
            <a:r>
              <a:rPr lang="en-US" sz="2800" b="1" i="1">
                <a:solidFill>
                  <a:srgbClr val="FFFF00"/>
                </a:solidFill>
                <a:latin typeface="Calibri" pitchFamily="34" charset="0"/>
              </a:rPr>
              <a:t>14 Actions for the communication of the EU Strategy</a:t>
            </a:r>
          </a:p>
          <a:p>
            <a:pPr marL="715963" indent="-450850">
              <a:tabLst>
                <a:tab pos="715963" algn="l"/>
              </a:tabLst>
            </a:pPr>
            <a:endParaRPr lang="en-US" sz="800" b="1" i="1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>
              <a:tabLst>
                <a:tab pos="715963" algn="l"/>
              </a:tabLst>
            </a:pPr>
            <a:r>
              <a:rPr lang="en-US" sz="800" b="1" i="1">
                <a:solidFill>
                  <a:srgbClr val="FFFF00"/>
                </a:solidFill>
                <a:latin typeface="Calibri" pitchFamily="34" charset="0"/>
              </a:rPr>
              <a:t>Source: DG MARE</a:t>
            </a:r>
          </a:p>
          <a:p>
            <a:pPr marL="715963" indent="-450850">
              <a:tabLst>
                <a:tab pos="715963" algn="l"/>
              </a:tabLst>
            </a:pPr>
            <a:endParaRPr lang="en-US" sz="8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58763" y="858838"/>
            <a:ext cx="8659812" cy="312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  <a:defRPr/>
            </a:pPr>
            <a:endParaRPr lang="en-US" sz="800" b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2800" b="1" u="sng" dirty="0">
                <a:solidFill>
                  <a:srgbClr val="FFFF00"/>
                </a:solidFill>
                <a:latin typeface="Calibri" pitchFamily="34" charset="0"/>
              </a:rPr>
              <a:t>Divers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25 </a:t>
            </a:r>
            <a:r>
              <a:rPr lang="en-US" sz="2800" b="1" dirty="0" err="1">
                <a:latin typeface="Calibri" pitchFamily="34" charset="0"/>
              </a:rPr>
              <a:t>mln</a:t>
            </a:r>
            <a:r>
              <a:rPr lang="en-US" sz="2800" b="1" dirty="0">
                <a:latin typeface="Calibri" pitchFamily="34" charset="0"/>
              </a:rPr>
              <a:t> certified divers world wide - 5mln from EU</a:t>
            </a:r>
          </a:p>
          <a:p>
            <a:pPr marL="358775" indent="-358775">
              <a:defRPr/>
            </a:pPr>
            <a:endParaRPr lang="en-US" sz="800" b="1" dirty="0">
              <a:latin typeface="Calibri" pitchFamily="34" charset="0"/>
            </a:endParaRP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1,5 </a:t>
            </a:r>
            <a:r>
              <a:rPr lang="en-US" sz="2800" b="1" dirty="0" err="1">
                <a:latin typeface="Calibri" pitchFamily="34" charset="0"/>
              </a:rPr>
              <a:t>mln</a:t>
            </a:r>
            <a:r>
              <a:rPr lang="en-US" sz="2800" b="1" dirty="0">
                <a:latin typeface="Calibri" pitchFamily="34" charset="0"/>
              </a:rPr>
              <a:t> active divers making at least one trip per year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Creates 183 </a:t>
            </a:r>
            <a:r>
              <a:rPr lang="en-US" sz="2800" b="1" dirty="0" err="1">
                <a:latin typeface="Calibri" pitchFamily="34" charset="0"/>
              </a:rPr>
              <a:t>bln</a:t>
            </a:r>
            <a:r>
              <a:rPr lang="en-US" sz="2800" b="1" dirty="0">
                <a:latin typeface="Calibri" pitchFamily="34" charset="0"/>
              </a:rPr>
              <a:t> € in added value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Age group 20-40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High spending power</a:t>
            </a: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dirty="0">
              <a:latin typeface="Calibri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8763" y="3617913"/>
            <a:ext cx="8659812" cy="330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  <a:defRPr/>
            </a:pPr>
            <a:endParaRPr lang="en-US" sz="800" b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2800" b="1" u="sng" dirty="0">
                <a:solidFill>
                  <a:srgbClr val="FFFF00"/>
                </a:solidFill>
                <a:latin typeface="Calibri" pitchFamily="34" charset="0"/>
              </a:rPr>
              <a:t>Snorkelers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Unspecified number. Presumably, all tourists under 60s are considered potentially part of the target group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No studies are available considering the specific character and behaviour of this group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Form a much larger group than the certified divers</a:t>
            </a: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i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>
              <a:tabLst>
                <a:tab pos="715963" algn="l"/>
              </a:tabLst>
              <a:defRPr/>
            </a:pPr>
            <a:r>
              <a:rPr lang="en-US" sz="800" b="1" i="1" dirty="0">
                <a:solidFill>
                  <a:srgbClr val="FFFF00"/>
                </a:solidFill>
                <a:latin typeface="Calibri" pitchFamily="34" charset="0"/>
              </a:rPr>
              <a:t>Source: </a:t>
            </a:r>
            <a:r>
              <a:rPr lang="el-GR" sz="800" b="1" i="1" dirty="0" err="1">
                <a:solidFill>
                  <a:srgbClr val="FFFF00"/>
                </a:solidFill>
                <a:latin typeface="Calibri" pitchFamily="34" charset="0"/>
              </a:rPr>
              <a:t>World</a:t>
            </a:r>
            <a:r>
              <a:rPr lang="el-GR" sz="800" b="1" i="1" dirty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l-GR" sz="800" b="1" i="1" dirty="0" err="1">
                <a:solidFill>
                  <a:srgbClr val="FFFF00"/>
                </a:solidFill>
                <a:latin typeface="Calibri" pitchFamily="34" charset="0"/>
              </a:rPr>
              <a:t>Tourism</a:t>
            </a:r>
            <a:r>
              <a:rPr lang="el-GR" sz="800" b="1" i="1" dirty="0">
                <a:solidFill>
                  <a:srgbClr val="FFFF00"/>
                </a:solidFill>
                <a:latin typeface="Calibri" pitchFamily="34" charset="0"/>
              </a:rPr>
              <a:t> </a:t>
            </a:r>
            <a:r>
              <a:rPr lang="el-GR" sz="800" b="1" i="1" dirty="0" err="1">
                <a:solidFill>
                  <a:srgbClr val="FFFF00"/>
                </a:solidFill>
                <a:latin typeface="Calibri" pitchFamily="34" charset="0"/>
              </a:rPr>
              <a:t>Organization</a:t>
            </a:r>
            <a:endParaRPr lang="en-US" sz="800" b="1" i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dirty="0">
              <a:latin typeface="Calibri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171575" y="282575"/>
            <a:ext cx="68357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The target group of diving  tourism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323850" y="1412875"/>
            <a:ext cx="8659813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  <a:defRPr/>
            </a:pPr>
            <a:endParaRPr lang="en-US" sz="800" b="1" dirty="0">
              <a:solidFill>
                <a:srgbClr val="FFFF00"/>
              </a:solidFill>
              <a:latin typeface="Calibri" pitchFamily="34" charset="0"/>
            </a:endParaRPr>
          </a:p>
          <a:p>
            <a:pPr marL="358775" indent="-358775">
              <a:defRPr/>
            </a:pPr>
            <a:endParaRPr lang="en-US" sz="800" b="1" dirty="0">
              <a:latin typeface="Calibri" pitchFamily="34" charset="0"/>
            </a:endParaRPr>
          </a:p>
          <a:p>
            <a:pPr algn="ctr">
              <a:defRPr/>
            </a:pPr>
            <a:r>
              <a:rPr lang="en-US" sz="4000" b="1" dirty="0">
                <a:latin typeface="Calibri" pitchFamily="34" charset="0"/>
              </a:rPr>
              <a:t>Discover the beauty and complexity of the eastern Mediterranean under water life 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328988" y="282575"/>
            <a:ext cx="2651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The message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58763" y="858838"/>
            <a:ext cx="8659812" cy="269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  <a:defRPr/>
            </a:pPr>
            <a:endParaRPr lang="en-US" sz="800" b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2800" b="1" u="sng" dirty="0">
                <a:solidFill>
                  <a:srgbClr val="FFFF00"/>
                </a:solidFill>
                <a:latin typeface="Calibri" pitchFamily="34" charset="0"/>
              </a:rPr>
              <a:t>Environment</a:t>
            </a:r>
          </a:p>
          <a:p>
            <a:pPr marL="358775" indent="-358775">
              <a:buFontTx/>
              <a:buChar char="•"/>
              <a:defRPr/>
            </a:pPr>
            <a:r>
              <a:rPr lang="en-GB" sz="2800" b="1" dirty="0">
                <a:latin typeface="Calibri" pitchFamily="34" charset="0"/>
              </a:rPr>
              <a:t>Multifaceted morphology</a:t>
            </a:r>
            <a:endParaRPr lang="en-US" sz="2800" b="1" dirty="0">
              <a:latin typeface="Calibri" pitchFamily="34" charset="0"/>
            </a:endParaRPr>
          </a:p>
          <a:p>
            <a:pPr marL="358775" indent="-358775">
              <a:defRPr/>
            </a:pPr>
            <a:endParaRPr lang="en-US" sz="800" b="1" dirty="0">
              <a:latin typeface="Calibri" pitchFamily="34" charset="0"/>
            </a:endParaRP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Rich biodiversity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Good visibility 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Largely acceptable temperatures</a:t>
            </a: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dirty="0">
              <a:latin typeface="Calibri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084388" y="282575"/>
            <a:ext cx="4737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The diving environment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17488" y="981075"/>
            <a:ext cx="8602662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</a:pPr>
            <a:r>
              <a:rPr lang="en-US" sz="2800" b="1">
                <a:solidFill>
                  <a:srgbClr val="FFFF00"/>
                </a:solidFill>
                <a:latin typeface="Calibri" pitchFamily="34" charset="0"/>
              </a:rPr>
              <a:t>The hidden asset</a:t>
            </a:r>
          </a:p>
          <a:p>
            <a:pPr marL="715963" indent="-450850" algn="ctr">
              <a:tabLst>
                <a:tab pos="715963" algn="l"/>
              </a:tabLst>
            </a:pPr>
            <a:endParaRPr lang="en-US" sz="1200" b="1">
              <a:solidFill>
                <a:srgbClr val="FFFF00"/>
              </a:solidFill>
            </a:endParaRP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Oligotrophic environment</a:t>
            </a:r>
          </a:p>
          <a:p>
            <a:pPr marL="715963" indent="-450850">
              <a:tabLst>
                <a:tab pos="715963" algn="l"/>
              </a:tabLst>
            </a:pPr>
            <a:endParaRPr lang="en-US" sz="800" b="1">
              <a:latin typeface="Calibri" pitchFamily="34" charset="0"/>
            </a:endParaRP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Rich biodiversity</a:t>
            </a:r>
          </a:p>
          <a:p>
            <a:pPr marL="715963" indent="-450850">
              <a:tabLst>
                <a:tab pos="715963" algn="l"/>
              </a:tabLst>
            </a:pPr>
            <a:endParaRPr lang="en-US" sz="800" b="1">
              <a:latin typeface="Calibri" pitchFamily="34" charset="0"/>
            </a:endParaRPr>
          </a:p>
          <a:p>
            <a:pPr marL="715963" indent="-450850">
              <a:buFontTx/>
              <a:buChar char="•"/>
              <a:tabLst>
                <a:tab pos="715963" algn="l"/>
              </a:tabLst>
            </a:pPr>
            <a:r>
              <a:rPr lang="en-US" sz="2800" b="1">
                <a:latin typeface="Calibri" pitchFamily="34" charset="0"/>
              </a:rPr>
              <a:t>Macrobenthic growth</a:t>
            </a:r>
            <a:endParaRPr lang="el-GR" sz="2800" b="1">
              <a:latin typeface="Calibri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324225" y="282575"/>
            <a:ext cx="27606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Biodiversity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  <p:pic>
        <p:nvPicPr>
          <p:cNvPr id="4" name="Macrobenthos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84438" y="3186113"/>
            <a:ext cx="6532562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 fullScrn="1">
              <p:cMediaNode>
                <p:cTn id="7" fill="remove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258763" y="858838"/>
            <a:ext cx="8659812" cy="312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  <a:defRPr/>
            </a:pPr>
            <a:endParaRPr lang="en-US" sz="800" b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2800" b="1" u="sng" dirty="0">
                <a:solidFill>
                  <a:srgbClr val="FFFF00"/>
                </a:solidFill>
                <a:latin typeface="Calibri" pitchFamily="34" charset="0"/>
              </a:rPr>
              <a:t>Flora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Show the macrobenthic  community </a:t>
            </a:r>
          </a:p>
          <a:p>
            <a:pPr marL="358775" indent="-358775">
              <a:defRPr/>
            </a:pPr>
            <a:endParaRPr lang="en-US" sz="800" b="1" dirty="0">
              <a:latin typeface="Calibri" pitchFamily="34" charset="0"/>
            </a:endParaRP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Emphasize the human-environment interaction for the benthic communities </a:t>
            </a:r>
          </a:p>
          <a:p>
            <a:pPr marL="358775" indent="-358775"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Describe the role of macrobenthic  communities in maintenance of the overall environmental stability</a:t>
            </a: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dirty="0">
              <a:latin typeface="Calibri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258763" y="3738563"/>
            <a:ext cx="8659812" cy="306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15963" indent="-450850" algn="ctr">
              <a:tabLst>
                <a:tab pos="715963" algn="l"/>
              </a:tabLst>
              <a:defRPr/>
            </a:pPr>
            <a:endParaRPr lang="en-US" sz="800" b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 algn="ctr">
              <a:spcAft>
                <a:spcPts val="600"/>
              </a:spcAft>
              <a:tabLst>
                <a:tab pos="715963" algn="l"/>
              </a:tabLst>
              <a:defRPr/>
            </a:pPr>
            <a:r>
              <a:rPr lang="en-US" sz="2800" b="1" u="sng" dirty="0">
                <a:solidFill>
                  <a:srgbClr val="FFFF00"/>
                </a:solidFill>
                <a:latin typeface="Calibri" pitchFamily="34" charset="0"/>
              </a:rPr>
              <a:t>Fauna</a:t>
            </a:r>
          </a:p>
          <a:p>
            <a:pPr marL="358775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Species life history</a:t>
            </a:r>
          </a:p>
          <a:p>
            <a:pPr marL="358775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Reproduction - Migration - Recruitment</a:t>
            </a:r>
          </a:p>
          <a:p>
            <a:pPr marL="358775" indent="-358775">
              <a:spcAft>
                <a:spcPts val="600"/>
              </a:spcAft>
              <a:buFontTx/>
              <a:buChar char="•"/>
              <a:defRPr/>
            </a:pPr>
            <a:r>
              <a:rPr lang="en-US" sz="2800" b="1" dirty="0">
                <a:latin typeface="Calibri" pitchFamily="34" charset="0"/>
              </a:rPr>
              <a:t>Human environment interaction affecting fish abundance</a:t>
            </a:r>
          </a:p>
          <a:p>
            <a:pPr marL="358775" indent="-358775">
              <a:spcAft>
                <a:spcPts val="600"/>
              </a:spcAft>
              <a:buFontTx/>
              <a:buChar char="•"/>
              <a:defRPr/>
            </a:pPr>
            <a:endParaRPr lang="en-US" sz="400" b="1" i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i="1" dirty="0">
              <a:solidFill>
                <a:srgbClr val="FFFF00"/>
              </a:solidFill>
              <a:latin typeface="Calibri" pitchFamily="34" charset="0"/>
            </a:endParaRPr>
          </a:p>
          <a:p>
            <a:pPr marL="715963" indent="-450850">
              <a:tabLst>
                <a:tab pos="715963" algn="l"/>
              </a:tabLst>
              <a:defRPr/>
            </a:pPr>
            <a:endParaRPr lang="en-US" sz="800" b="1" dirty="0">
              <a:latin typeface="Calibri" pitchFamily="34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2817813" y="282575"/>
            <a:ext cx="35433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</a:rPr>
              <a:t>Were to focus on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lobe 3">
    <a:dk1>
      <a:srgbClr val="003B76"/>
    </a:dk1>
    <a:lt1>
      <a:srgbClr val="FFFFFF"/>
    </a:lt1>
    <a:dk2>
      <a:srgbClr val="0066CC"/>
    </a:dk2>
    <a:lt2>
      <a:srgbClr val="CCECFF"/>
    </a:lt2>
    <a:accent1>
      <a:srgbClr val="33CCCC"/>
    </a:accent1>
    <a:accent2>
      <a:srgbClr val="66CCFF"/>
    </a:accent2>
    <a:accent3>
      <a:srgbClr val="AAB8E2"/>
    </a:accent3>
    <a:accent4>
      <a:srgbClr val="DADADA"/>
    </a:accent4>
    <a:accent5>
      <a:srgbClr val="ADE2E2"/>
    </a:accent5>
    <a:accent6>
      <a:srgbClr val="5CB9E7"/>
    </a:accent6>
    <a:hlink>
      <a:srgbClr val="FFFFCC"/>
    </a:hlink>
    <a:folHlink>
      <a:srgbClr val="FFCC66"/>
    </a:folHlink>
  </a:clrScheme>
</a:themeOverride>
</file>

<file path=ppt/theme/themeOverride2.xml><?xml version="1.0" encoding="utf-8"?>
<a:themeOverride xmlns:a="http://schemas.openxmlformats.org/drawingml/2006/main">
  <a:clrScheme name="Globe 3">
    <a:dk1>
      <a:srgbClr val="003B76"/>
    </a:dk1>
    <a:lt1>
      <a:srgbClr val="FFFFFF"/>
    </a:lt1>
    <a:dk2>
      <a:srgbClr val="0066CC"/>
    </a:dk2>
    <a:lt2>
      <a:srgbClr val="CCECFF"/>
    </a:lt2>
    <a:accent1>
      <a:srgbClr val="33CCCC"/>
    </a:accent1>
    <a:accent2>
      <a:srgbClr val="66CCFF"/>
    </a:accent2>
    <a:accent3>
      <a:srgbClr val="AAB8E2"/>
    </a:accent3>
    <a:accent4>
      <a:srgbClr val="DADADA"/>
    </a:accent4>
    <a:accent5>
      <a:srgbClr val="ADE2E2"/>
    </a:accent5>
    <a:accent6>
      <a:srgbClr val="5CB9E7"/>
    </a:accent6>
    <a:hlink>
      <a:srgbClr val="FFFFCC"/>
    </a:hlink>
    <a:folHlink>
      <a:srgbClr val="FFCC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6292</TotalTime>
  <Words>362</Words>
  <Application>Microsoft Office PowerPoint</Application>
  <PresentationFormat>Προβολή στην οθόνη (4:3)</PresentationFormat>
  <Paragraphs>114</Paragraphs>
  <Slides>12</Slides>
  <Notes>1</Notes>
  <HiddenSlides>0</HiddenSlides>
  <MMClips>1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Globe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</vt:vector>
  </TitlesOfParts>
  <Company>IMBC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IMBC</dc:creator>
  <cp:lastModifiedBy>User</cp:lastModifiedBy>
  <cp:revision>191</cp:revision>
  <dcterms:created xsi:type="dcterms:W3CDTF">2003-09-09T12:09:01Z</dcterms:created>
  <dcterms:modified xsi:type="dcterms:W3CDTF">2019-12-09T12:03:34Z</dcterms:modified>
</cp:coreProperties>
</file>